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01" r:id="rId3"/>
    <p:sldId id="304" r:id="rId4"/>
    <p:sldId id="312" r:id="rId5"/>
    <p:sldId id="305" r:id="rId6"/>
    <p:sldId id="306" r:id="rId7"/>
    <p:sldId id="307" r:id="rId8"/>
    <p:sldId id="308" r:id="rId9"/>
    <p:sldId id="309" r:id="rId10"/>
    <p:sldId id="310" r:id="rId11"/>
    <p:sldId id="291" r:id="rId12"/>
    <p:sldId id="293" r:id="rId13"/>
    <p:sldId id="290" r:id="rId14"/>
    <p:sldId id="256" r:id="rId15"/>
    <p:sldId id="260" r:id="rId16"/>
    <p:sldId id="257" r:id="rId17"/>
    <p:sldId id="258" r:id="rId18"/>
    <p:sldId id="259" r:id="rId19"/>
    <p:sldId id="261" r:id="rId20"/>
    <p:sldId id="262" r:id="rId21"/>
    <p:sldId id="263" r:id="rId22"/>
    <p:sldId id="264" r:id="rId23"/>
    <p:sldId id="265" r:id="rId24"/>
    <p:sldId id="266" r:id="rId25"/>
    <p:sldId id="295" r:id="rId26"/>
    <p:sldId id="298" r:id="rId27"/>
    <p:sldId id="299" r:id="rId28"/>
    <p:sldId id="292" r:id="rId29"/>
    <p:sldId id="294" r:id="rId30"/>
    <p:sldId id="300" r:id="rId31"/>
    <p:sldId id="302" r:id="rId32"/>
    <p:sldId id="315" r:id="rId33"/>
    <p:sldId id="31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34C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32" y="-696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slide" Target="slide33.xml"/><Relationship Id="rId4" Type="http://schemas.openxmlformats.org/officeDocument/2006/relationships/image" Target="../media/image4.png"/><Relationship Id="rId9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microsoft.com/office/2007/relationships/hdphoto" Target="../media/hdphoto2.wdp"/><Relationship Id="rId3" Type="http://schemas.openxmlformats.org/officeDocument/2006/relationships/audio" Target="../media/audio5.wav"/><Relationship Id="rId7" Type="http://schemas.openxmlformats.org/officeDocument/2006/relationships/image" Target="../media/image15.png"/><Relationship Id="rId12" Type="http://schemas.openxmlformats.org/officeDocument/2006/relationships/image" Target="../media/image23.png"/><Relationship Id="rId17" Type="http://schemas.openxmlformats.org/officeDocument/2006/relationships/image" Target="../media/image25.png"/><Relationship Id="rId2" Type="http://schemas.openxmlformats.org/officeDocument/2006/relationships/audio" Target="../media/audio3.wav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2.png"/><Relationship Id="rId5" Type="http://schemas.openxmlformats.org/officeDocument/2006/relationships/image" Target="../media/image21.jpeg"/><Relationship Id="rId15" Type="http://schemas.openxmlformats.org/officeDocument/2006/relationships/image" Target="../media/image24.jpeg"/><Relationship Id="rId10" Type="http://schemas.openxmlformats.org/officeDocument/2006/relationships/image" Target="../media/image6.png"/><Relationship Id="rId19" Type="http://schemas.openxmlformats.org/officeDocument/2006/relationships/slide" Target="slide14.xml"/><Relationship Id="rId4" Type="http://schemas.openxmlformats.org/officeDocument/2006/relationships/image" Target="../media/image20.jpeg"/><Relationship Id="rId9" Type="http://schemas.openxmlformats.org/officeDocument/2006/relationships/image" Target="../media/image16.png"/><Relationship Id="rId1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5.png"/><Relationship Id="rId18" Type="http://schemas.openxmlformats.org/officeDocument/2006/relationships/image" Target="../media/image8.png"/><Relationship Id="rId3" Type="http://schemas.openxmlformats.org/officeDocument/2006/relationships/audio" Target="../media/audio3.wav"/><Relationship Id="rId7" Type="http://schemas.openxmlformats.org/officeDocument/2006/relationships/image" Target="../media/image23.png"/><Relationship Id="rId12" Type="http://schemas.openxmlformats.org/officeDocument/2006/relationships/slide" Target="slide15.xml"/><Relationship Id="rId17" Type="http://schemas.openxmlformats.org/officeDocument/2006/relationships/image" Target="../media/image22.png"/><Relationship Id="rId2" Type="http://schemas.openxmlformats.org/officeDocument/2006/relationships/audio" Target="../media/audio5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microsoft.com/office/2007/relationships/hdphoto" Target="../media/hdphoto2.wdp"/><Relationship Id="rId5" Type="http://schemas.openxmlformats.org/officeDocument/2006/relationships/image" Target="../media/image24.jpeg"/><Relationship Id="rId15" Type="http://schemas.openxmlformats.org/officeDocument/2006/relationships/image" Target="../media/image4.png"/><Relationship Id="rId10" Type="http://schemas.openxmlformats.org/officeDocument/2006/relationships/image" Target="../media/image25.png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18.png"/><Relationship Id="rId1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slide" Target="slide16.xml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6.png"/><Relationship Id="rId12" Type="http://schemas.microsoft.com/office/2007/relationships/hdphoto" Target="../media/hdphoto2.wdp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5.png"/><Relationship Id="rId5" Type="http://schemas.openxmlformats.org/officeDocument/2006/relationships/image" Target="../media/image26.jpeg"/><Relationship Id="rId15" Type="http://schemas.openxmlformats.org/officeDocument/2006/relationships/image" Target="../media/image15.png"/><Relationship Id="rId10" Type="http://schemas.openxmlformats.org/officeDocument/2006/relationships/image" Target="../media/image18.png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7.jpeg"/><Relationship Id="rId1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28.jpeg"/><Relationship Id="rId12" Type="http://schemas.openxmlformats.org/officeDocument/2006/relationships/image" Target="../media/image6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slide" Target="slide17.xml"/><Relationship Id="rId5" Type="http://schemas.openxmlformats.org/officeDocument/2006/relationships/image" Target="../media/image27.jpeg"/><Relationship Id="rId15" Type="http://schemas.openxmlformats.org/officeDocument/2006/relationships/image" Target="../media/image15.png"/><Relationship Id="rId10" Type="http://schemas.microsoft.com/office/2007/relationships/hdphoto" Target="../media/hdphoto2.wdp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Relationship Id="rId1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29.jpeg"/><Relationship Id="rId12" Type="http://schemas.openxmlformats.org/officeDocument/2006/relationships/image" Target="../media/image6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slide" Target="slide18.xml"/><Relationship Id="rId5" Type="http://schemas.openxmlformats.org/officeDocument/2006/relationships/image" Target="../media/image28.jpeg"/><Relationship Id="rId15" Type="http://schemas.openxmlformats.org/officeDocument/2006/relationships/image" Target="../media/image15.png"/><Relationship Id="rId10" Type="http://schemas.microsoft.com/office/2007/relationships/hdphoto" Target="../media/hdphoto2.wdp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Relationship Id="rId1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30.jpeg"/><Relationship Id="rId12" Type="http://schemas.openxmlformats.org/officeDocument/2006/relationships/image" Target="../media/image6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slide" Target="slide19.xml"/><Relationship Id="rId5" Type="http://schemas.openxmlformats.org/officeDocument/2006/relationships/image" Target="../media/image29.jpeg"/><Relationship Id="rId15" Type="http://schemas.openxmlformats.org/officeDocument/2006/relationships/image" Target="../media/image15.png"/><Relationship Id="rId10" Type="http://schemas.microsoft.com/office/2007/relationships/hdphoto" Target="../media/hdphoto2.wdp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Relationship Id="rId1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7.png"/><Relationship Id="rId3" Type="http://schemas.openxmlformats.org/officeDocument/2006/relationships/audio" Target="../media/audio5.wav"/><Relationship Id="rId7" Type="http://schemas.openxmlformats.org/officeDocument/2006/relationships/image" Target="../media/image31.jpeg"/><Relationship Id="rId12" Type="http://schemas.openxmlformats.org/officeDocument/2006/relationships/image" Target="../media/image6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slide" Target="slide20.xml"/><Relationship Id="rId5" Type="http://schemas.openxmlformats.org/officeDocument/2006/relationships/image" Target="../media/image30.jpeg"/><Relationship Id="rId15" Type="http://schemas.openxmlformats.org/officeDocument/2006/relationships/image" Target="../media/image15.png"/><Relationship Id="rId10" Type="http://schemas.microsoft.com/office/2007/relationships/hdphoto" Target="../media/hdphoto2.wdp"/><Relationship Id="rId19" Type="http://schemas.openxmlformats.org/officeDocument/2006/relationships/image" Target="../media/image22.png"/><Relationship Id="rId4" Type="http://schemas.openxmlformats.org/officeDocument/2006/relationships/image" Target="../media/image20.jpeg"/><Relationship Id="rId9" Type="http://schemas.openxmlformats.org/officeDocument/2006/relationships/image" Target="../media/image25.png"/><Relationship Id="rId1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" Target="slide25.xml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23.png"/><Relationship Id="rId18" Type="http://schemas.openxmlformats.org/officeDocument/2006/relationships/image" Target="../media/image7.png"/><Relationship Id="rId3" Type="http://schemas.openxmlformats.org/officeDocument/2006/relationships/audio" Target="../media/audio5.wav"/><Relationship Id="rId7" Type="http://schemas.microsoft.com/office/2007/relationships/hdphoto" Target="../media/hdphoto2.wdp"/><Relationship Id="rId12" Type="http://schemas.openxmlformats.org/officeDocument/2006/relationships/image" Target="../media/image6.png"/><Relationship Id="rId17" Type="http://schemas.openxmlformats.org/officeDocument/2006/relationships/image" Target="../media/image8.png"/><Relationship Id="rId2" Type="http://schemas.openxmlformats.org/officeDocument/2006/relationships/audio" Target="../media/audio3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slide" Target="slide21.xml"/><Relationship Id="rId5" Type="http://schemas.openxmlformats.org/officeDocument/2006/relationships/image" Target="../media/image31.jpeg"/><Relationship Id="rId15" Type="http://schemas.openxmlformats.org/officeDocument/2006/relationships/image" Target="../media/image15.png"/><Relationship Id="rId10" Type="http://schemas.openxmlformats.org/officeDocument/2006/relationships/image" Target="../media/image18.png"/><Relationship Id="rId19" Type="http://schemas.openxmlformats.org/officeDocument/2006/relationships/image" Target="../media/image22.png"/><Relationship Id="rId4" Type="http://schemas.openxmlformats.org/officeDocument/2006/relationships/image" Target="../media/image20.jpeg"/><Relationship Id="rId9" Type="http://schemas.openxmlformats.org/officeDocument/2006/relationships/image" Target="../media/image32.jpeg"/><Relationship Id="rId1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6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openxmlformats.org/officeDocument/2006/relationships/image" Target="../media/image25.png"/><Relationship Id="rId12" Type="http://schemas.openxmlformats.org/officeDocument/2006/relationships/image" Target="../media/image22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slide" Target="slide22.xml"/><Relationship Id="rId5" Type="http://schemas.openxmlformats.org/officeDocument/2006/relationships/image" Target="../media/image32.jpeg"/><Relationship Id="rId15" Type="http://schemas.openxmlformats.org/officeDocument/2006/relationships/image" Target="../media/image15.png"/><Relationship Id="rId10" Type="http://schemas.openxmlformats.org/officeDocument/2006/relationships/image" Target="../media/image33.jpeg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23.png"/><Relationship Id="rId1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6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microsoft.com/office/2007/relationships/hdphoto" Target="../media/hdphoto2.wdp"/><Relationship Id="rId12" Type="http://schemas.openxmlformats.org/officeDocument/2006/relationships/image" Target="../media/image22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slide" Target="slide23.xml"/><Relationship Id="rId5" Type="http://schemas.openxmlformats.org/officeDocument/2006/relationships/image" Target="../media/image33.jpeg"/><Relationship Id="rId15" Type="http://schemas.openxmlformats.org/officeDocument/2006/relationships/image" Target="../media/image15.png"/><Relationship Id="rId10" Type="http://schemas.openxmlformats.org/officeDocument/2006/relationships/image" Target="../media/image18.png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34.jpeg"/><Relationship Id="rId1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6.png"/><Relationship Id="rId18" Type="http://schemas.openxmlformats.org/officeDocument/2006/relationships/image" Target="../media/image8.png"/><Relationship Id="rId3" Type="http://schemas.openxmlformats.org/officeDocument/2006/relationships/audio" Target="../media/audio5.wav"/><Relationship Id="rId7" Type="http://schemas.microsoft.com/office/2007/relationships/hdphoto" Target="../media/hdphoto2.wdp"/><Relationship Id="rId12" Type="http://schemas.openxmlformats.org/officeDocument/2006/relationships/image" Target="../media/image22.png"/><Relationship Id="rId17" Type="http://schemas.openxmlformats.org/officeDocument/2006/relationships/image" Target="../media/image16.png"/><Relationship Id="rId2" Type="http://schemas.openxmlformats.org/officeDocument/2006/relationships/audio" Target="../media/audio3.wav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slide" Target="slide24.xml"/><Relationship Id="rId5" Type="http://schemas.openxmlformats.org/officeDocument/2006/relationships/image" Target="../media/image34.jpeg"/><Relationship Id="rId15" Type="http://schemas.openxmlformats.org/officeDocument/2006/relationships/image" Target="../media/image15.png"/><Relationship Id="rId10" Type="http://schemas.openxmlformats.org/officeDocument/2006/relationships/image" Target="../media/image18.png"/><Relationship Id="rId19" Type="http://schemas.openxmlformats.org/officeDocument/2006/relationships/image" Target="../media/image7.png"/><Relationship Id="rId4" Type="http://schemas.openxmlformats.org/officeDocument/2006/relationships/image" Target="../media/image20.jpeg"/><Relationship Id="rId9" Type="http://schemas.openxmlformats.org/officeDocument/2006/relationships/image" Target="../media/image35.jpeg"/><Relationship Id="rId1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png"/><Relationship Id="rId7" Type="http://schemas.microsoft.com/office/2007/relationships/hdphoto" Target="../media/hdphoto3.wdp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slide" Target="slide2.xml"/><Relationship Id="rId5" Type="http://schemas.openxmlformats.org/officeDocument/2006/relationships/image" Target="../media/image35.jpeg"/><Relationship Id="rId10" Type="http://schemas.microsoft.com/office/2007/relationships/hdphoto" Target="../media/hdphoto2.wdp"/><Relationship Id="rId4" Type="http://schemas.openxmlformats.org/officeDocument/2006/relationships/image" Target="../media/image20.jpeg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2.wav"/><Relationship Id="rId7" Type="http://schemas.openxmlformats.org/officeDocument/2006/relationships/image" Target="../media/image1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slide" Target="slide28.xml"/><Relationship Id="rId4" Type="http://schemas.openxmlformats.org/officeDocument/2006/relationships/audio" Target="../media/audio3.wav"/><Relationship Id="rId9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40.png"/><Relationship Id="rId5" Type="http://schemas.openxmlformats.org/officeDocument/2006/relationships/image" Target="../media/image38.png"/><Relationship Id="rId10" Type="http://schemas.openxmlformats.org/officeDocument/2006/relationships/slide" Target="slide29.xml"/><Relationship Id="rId4" Type="http://schemas.openxmlformats.org/officeDocument/2006/relationships/audio" Target="../media/audio5.wav"/><Relationship Id="rId9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audio" Target="../media/audio6.wav"/><Relationship Id="rId7" Type="http://schemas.openxmlformats.org/officeDocument/2006/relationships/image" Target="../media/image4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" Target="slide30.xml"/><Relationship Id="rId9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8.png"/><Relationship Id="rId10" Type="http://schemas.openxmlformats.org/officeDocument/2006/relationships/image" Target="../media/image46.png"/><Relationship Id="rId4" Type="http://schemas.openxmlformats.org/officeDocument/2006/relationships/slide" Target="slide31.xml"/><Relationship Id="rId9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audio" Target="../media/audio2.wav"/><Relationship Id="rId7" Type="http://schemas.openxmlformats.org/officeDocument/2006/relationships/image" Target="../media/image4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cat.convdocs.org/pars_docs/refs/157/156862/156862_html_c21a647.png" TargetMode="External"/><Relationship Id="rId13" Type="http://schemas.openxmlformats.org/officeDocument/2006/relationships/hyperlink" Target="http://krokha.ru/sites/default/files/2ezzzz.jpg" TargetMode="External"/><Relationship Id="rId18" Type="http://schemas.openxmlformats.org/officeDocument/2006/relationships/hyperlink" Target="http://www.liveinternet.ru/users/4482348/rubric/2515102/" TargetMode="External"/><Relationship Id="rId3" Type="http://schemas.openxmlformats.org/officeDocument/2006/relationships/hyperlink" Target="http://img-fotki.yandex.ru/get/9808/16969765.1dc/0_8afb1_7bda7895_orig.png" TargetMode="External"/><Relationship Id="rId7" Type="http://schemas.openxmlformats.org/officeDocument/2006/relationships/hyperlink" Target="http://img-fotki.yandex.ru/get/9263/16969765.21e/0_8e7c1_39b31ff3_orig.png" TargetMode="External"/><Relationship Id="rId12" Type="http://schemas.openxmlformats.org/officeDocument/2006/relationships/hyperlink" Target="http://kira-scrap.ru/KATALOG/MULTY_NASCHI/1/0_8b0f0_4d4488fd_M.png" TargetMode="External"/><Relationship Id="rId17" Type="http://schemas.openxmlformats.org/officeDocument/2006/relationships/hyperlink" Target="http://www.playing-field.ru/img/2015/052208/4018987" TargetMode="External"/><Relationship Id="rId2" Type="http://schemas.openxmlformats.org/officeDocument/2006/relationships/image" Target="../media/image1.png"/><Relationship Id="rId16" Type="http://schemas.openxmlformats.org/officeDocument/2006/relationships/hyperlink" Target="http://www.polyvore.com/cgi/img-thing?.out=jpg&amp;size=l&amp;tid=5133275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s621429.vk.me/v621429637/16f15/d_spvpmnAxs.jpg" TargetMode="External"/><Relationship Id="rId11" Type="http://schemas.openxmlformats.org/officeDocument/2006/relationships/hyperlink" Target="http://kira-scrap.ru/KATALOG/MULTY_NASCHI/1/0_8af8d_7a75e7c_M.png" TargetMode="External"/><Relationship Id="rId5" Type="http://schemas.openxmlformats.org/officeDocument/2006/relationships/hyperlink" Target="http://img-fotki.yandex.ru/get/9812/16969765.1dc/0_8afb3_e4e4958b_orig.png" TargetMode="External"/><Relationship Id="rId15" Type="http://schemas.openxmlformats.org/officeDocument/2006/relationships/hyperlink" Target="https://openclipart.org/image/2400px/svg_to_png/86665/PlainPumpkin.png" TargetMode="External"/><Relationship Id="rId10" Type="http://schemas.openxmlformats.org/officeDocument/2006/relationships/hyperlink" Target="http://img4.wikia.nocookie.net/__cb20130427170555/smesharikiarhives/ru/images/0/03/%D0%9A%D1%80%D0%BE%D1%88.png" TargetMode="External"/><Relationship Id="rId4" Type="http://schemas.openxmlformats.org/officeDocument/2006/relationships/hyperlink" Target="http://www.mamusik.ru/upload/userimages/opbplsespysfruwqdyeqo.gif" TargetMode="External"/><Relationship Id="rId9" Type="http://schemas.openxmlformats.org/officeDocument/2006/relationships/hyperlink" Target="http://forum.materinstvo.ru/uploads/journals/1235140465/j33067_1235319390.png" TargetMode="External"/><Relationship Id="rId14" Type="http://schemas.openxmlformats.org/officeDocument/2006/relationships/hyperlink" Target="http://terka.su/wp-content/uploads/2014/12/derevjannaja-terka-dlja-morkovi_1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slide" Target="slide6.xml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16.png"/><Relationship Id="rId4" Type="http://schemas.openxmlformats.org/officeDocument/2006/relationships/audio" Target="../media/audio3.wav"/><Relationship Id="rId9" Type="http://schemas.openxmlformats.org/officeDocument/2006/relationships/image" Target="../media/image8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12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image" Target="../media/image6.pn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audio" Target="../media/audio2.wav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8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4.pn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audio" Target="../media/audio2.wav"/><Relationship Id="rId9" Type="http://schemas.openxmlformats.org/officeDocument/2006/relationships/image" Target="../media/image6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16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image" Target="../media/image4.png"/><Relationship Id="rId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audio" Target="../media/audio2.wav"/><Relationship Id="rId9" Type="http://schemas.openxmlformats.org/officeDocument/2006/relationships/image" Target="../media/image6.png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10.xml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audio" Target="../media/audio2.wav"/><Relationship Id="rId9" Type="http://schemas.openxmlformats.org/officeDocument/2006/relationships/image" Target="../media/image6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4.wikia.nocookie.net/__cb20130427170555/smesharikiarhives/ru/images/0/03/%D0%9A%D1%80%D0%BE%D1%8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816" y="3777781"/>
            <a:ext cx="2051642" cy="22510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596116"/>
            <a:ext cx="839236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воспитатель высшей </a:t>
            </a:r>
            <a:r>
              <a:rPr lang="ru-RU" sz="2000" b="1" i="1" dirty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квалификационной категории 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cs typeface="Times New Roman" pitchFamily="18" charset="0"/>
              </a:rPr>
              <a:t>Бурдейная Наталья Викторовна</a:t>
            </a:r>
          </a:p>
          <a:p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i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 </a:t>
            </a:r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564904"/>
            <a:ext cx="71248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9050">
                  <a:solidFill>
                    <a:schemeClr val="bg1"/>
                  </a:solidFill>
                </a:ln>
                <a:solidFill>
                  <a:srgbClr val="33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с </a:t>
            </a:r>
            <a:r>
              <a:rPr lang="ru-RU" sz="5400" b="1" cap="none" spc="50" dirty="0" err="1" smtClean="0">
                <a:ln w="19050">
                  <a:solidFill>
                    <a:schemeClr val="bg1"/>
                  </a:solidFill>
                </a:ln>
                <a:solidFill>
                  <a:srgbClr val="33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Крошем</a:t>
            </a:r>
            <a:endParaRPr lang="ru-RU" sz="5400" b="1" cap="none" spc="50" dirty="0" smtClean="0">
              <a:ln w="19050">
                <a:solidFill>
                  <a:schemeClr val="bg1"/>
                </a:solidFill>
              </a:ln>
              <a:solidFill>
                <a:srgbClr val="33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38610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b="1" dirty="0" smtClean="0">
                <a:solidFill>
                  <a:srgbClr val="002060"/>
                </a:solidFill>
                <a:effectLst>
                  <a:glow rad="63500">
                    <a:schemeClr val="bg1">
                      <a:alpha val="93000"/>
                    </a:schemeClr>
                  </a:glow>
                </a:effectLst>
              </a:rPr>
              <a:t> интерактивное  игровое пособие </a:t>
            </a:r>
          </a:p>
          <a:p>
            <a:pPr algn="ctr"/>
            <a:r>
              <a:rPr lang="ru-RU" altLang="ru-RU" b="1" dirty="0" smtClean="0">
                <a:solidFill>
                  <a:srgbClr val="002060"/>
                </a:solidFill>
                <a:effectLst>
                  <a:glow rad="63500">
                    <a:schemeClr val="bg1">
                      <a:alpha val="93000"/>
                    </a:schemeClr>
                  </a:glow>
                </a:effectLst>
              </a:rPr>
              <a:t>для детей  дошкольного и младшего школьного возраста</a:t>
            </a:r>
          </a:p>
          <a:p>
            <a:pPr algn="ctr"/>
            <a:r>
              <a:rPr lang="ru-RU" altLang="ru-RU" b="1" dirty="0" smtClean="0">
                <a:solidFill>
                  <a:srgbClr val="002060"/>
                </a:solidFill>
                <a:effectLst>
                  <a:glow rad="63500">
                    <a:schemeClr val="bg1">
                      <a:alpha val="93000"/>
                    </a:schemeClr>
                  </a:glow>
                </a:effectLst>
              </a:rPr>
              <a:t> </a:t>
            </a:r>
            <a:endParaRPr lang="ru-RU" altLang="ru-RU" b="1" dirty="0">
              <a:solidFill>
                <a:srgbClr val="002060"/>
              </a:solidFill>
              <a:effectLst>
                <a:glow rad="63500">
                  <a:schemeClr val="bg1">
                    <a:alpha val="93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1754" y="807093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49375" indent="-1349375"/>
            <a:r>
              <a:rPr lang="ru-RU" b="1" dirty="0">
                <a:solidFill>
                  <a:schemeClr val="bg1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муниципальное казенное дошкольное образовательное учреждение      </a:t>
            </a:r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                       детский </a:t>
            </a:r>
            <a:r>
              <a:rPr lang="ru-RU" b="1" dirty="0">
                <a:solidFill>
                  <a:schemeClr val="bg1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сад комбинированного вида «Улыбка</a:t>
            </a:r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»</a:t>
            </a:r>
          </a:p>
          <a:p>
            <a:pPr marL="1349375" indent="-1349375" algn="ctr"/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accent3">
                      <a:lumMod val="50000"/>
                      <a:alpha val="40000"/>
                    </a:schemeClr>
                  </a:glow>
                </a:effectLst>
                <a:latin typeface="+mj-lt"/>
                <a:cs typeface="Times New Roman" pitchFamily="18" charset="0"/>
              </a:rPr>
              <a:t>г. Бородино Красноярского края</a:t>
            </a:r>
            <a:endParaRPr lang="ru-RU" b="1" dirty="0">
              <a:solidFill>
                <a:schemeClr val="bg1"/>
              </a:solidFill>
              <a:effectLst>
                <a:glow rad="228600">
                  <a:schemeClr val="accent3">
                    <a:lumMod val="50000"/>
                    <a:alpha val="40000"/>
                  </a:schemeClr>
                </a:glo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02141">
            <a:off x="787500" y="1732732"/>
            <a:ext cx="914402" cy="914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50430">
            <a:off x="4379007" y="1830083"/>
            <a:ext cx="914402" cy="914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844824"/>
            <a:ext cx="914402" cy="9144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57719">
            <a:off x="2552474" y="1842879"/>
            <a:ext cx="914402" cy="914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84014">
            <a:off x="7157955" y="1406442"/>
            <a:ext cx="914402" cy="9144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14236" y="363975"/>
            <a:ext cx="48272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3333CC"/>
                </a:solidFill>
                <a:effectLst>
                  <a:glow rad="127000">
                    <a:schemeClr val="bg1">
                      <a:alpha val="89000"/>
                    </a:schemeClr>
                  </a:glow>
                </a:effectLst>
              </a:rPr>
              <a:t>Конкурс «Тайны математики».</a:t>
            </a:r>
          </a:p>
        </p:txBody>
      </p:sp>
      <p:sp>
        <p:nvSpPr>
          <p:cNvPr id="15" name="Овал 14">
            <a:hlinkClick r:id="rId9" action="ppaction://hlinksldjump"/>
          </p:cNvPr>
          <p:cNvSpPr/>
          <p:nvPr/>
        </p:nvSpPr>
        <p:spPr>
          <a:xfrm>
            <a:off x="7370409" y="6106999"/>
            <a:ext cx="1584176" cy="67185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Играть</a:t>
            </a:r>
            <a:endParaRPr lang="ru-RU" sz="2400" dirty="0"/>
          </a:p>
        </p:txBody>
      </p:sp>
      <p:sp>
        <p:nvSpPr>
          <p:cNvPr id="16" name="Овал 15">
            <a:hlinkClick r:id="rId10" action="ppaction://hlinksldjump"/>
          </p:cNvPr>
          <p:cNvSpPr/>
          <p:nvPr/>
        </p:nvSpPr>
        <p:spPr>
          <a:xfrm>
            <a:off x="264461" y="6106999"/>
            <a:ext cx="1584176" cy="671852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Ресурс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>
            <a:hlinkClick r:id="rId4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 меню</a:t>
            </a:r>
            <a:endParaRPr lang="ru-RU" sz="12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6" y="254407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169258" y="427303"/>
            <a:ext cx="48054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22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740" y="2451409"/>
            <a:ext cx="3672847" cy="35844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821356"/>
            <a:ext cx="2675211" cy="175760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868339" y="620687"/>
            <a:ext cx="44907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Достал Крош кисточку и краски.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Решил портрет друга написать. 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760351" y="871466"/>
            <a:ext cx="2694870" cy="1729676"/>
            <a:chOff x="5760351" y="871466"/>
            <a:chExt cx="2694870" cy="1729676"/>
          </a:xfrm>
        </p:grpSpPr>
        <p:sp>
          <p:nvSpPr>
            <p:cNvPr id="3" name="Овальная выноска 2"/>
            <p:cNvSpPr/>
            <p:nvPr/>
          </p:nvSpPr>
          <p:spPr>
            <a:xfrm>
              <a:off x="5760351" y="871466"/>
              <a:ext cx="2694870" cy="172967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27547" y="1197695"/>
              <a:ext cx="216047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rgbClr val="0070C0"/>
                  </a:solidFill>
                  <a:effectLst/>
                </a:rPr>
                <a:t>То-то Ёжик удивится!</a:t>
              </a:r>
              <a:endParaRPr lang="ru-RU" sz="3200" dirty="0">
                <a:solidFill>
                  <a:srgbClr val="0070C0"/>
                </a:solidFill>
                <a:effectLst/>
              </a:endParaRPr>
            </a:p>
          </p:txBody>
        </p:sp>
      </p:grpSp>
      <p:sp>
        <p:nvSpPr>
          <p:cNvPr id="15" name="Стрелка вправо 14">
            <a:hlinkClick r:id="rId6" action="ppaction://hlinksldjump"/>
          </p:cNvPr>
          <p:cNvSpPr/>
          <p:nvPr/>
        </p:nvSpPr>
        <p:spPr>
          <a:xfrm>
            <a:off x="6415972" y="5613020"/>
            <a:ext cx="2376264" cy="86409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Условия игры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625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418" y="357808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Помоги Крошу, реши правильно примеры!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Решай примеры и нажимай верный ответ.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трелка вниз 6">
            <a:hlinkClick r:id="rId6" action="ppaction://hlinksldjump"/>
          </p:cNvPr>
          <p:cNvSpPr/>
          <p:nvPr/>
        </p:nvSpPr>
        <p:spPr>
          <a:xfrm>
            <a:off x="7163488" y="4429139"/>
            <a:ext cx="1701748" cy="183663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Игра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2202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150"/>
                            </p:stCondLst>
                            <p:childTnLst>
                              <p:par>
                                <p:cTn id="19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3+4=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9" name="Стрелка вправо 18">
            <a:hlinkClick r:id="rId19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81585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29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46" name="Прямоугольник 4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5+2=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8" name="Стрелка вправо 17">
            <a:hlinkClick r:id="rId12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34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56" grpId="0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4+4=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5460101" y="127476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8" name="Стрелка вправо 17">
            <a:hlinkClick r:id="rId13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9" grpId="0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6+2=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480080" y="127476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6" name="Стрелка вправо 25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65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24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3+5=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467990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6" name="Стрелка вправо 25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6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4" grpId="0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7+1=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467989" y="13876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6" name="Стрелка вправо 25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93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4" grpId="0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2+2=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6" name="Стрелка вправо 25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431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4860032" y="3685634"/>
            <a:ext cx="2880320" cy="266429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1402443" y="3685192"/>
            <a:ext cx="2880320" cy="266429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5789" y="4295552"/>
            <a:ext cx="2454563" cy="1858456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260" y="3744815"/>
            <a:ext cx="2594207" cy="2531773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rId7" action="ppaction://hlinksldjump"/>
          </p:cNvPr>
          <p:cNvSpPr/>
          <p:nvPr/>
        </p:nvSpPr>
        <p:spPr>
          <a:xfrm>
            <a:off x="4860032" y="670144"/>
            <a:ext cx="2880320" cy="26642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0259" y="802667"/>
            <a:ext cx="2279865" cy="246837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1600" y="670144"/>
            <a:ext cx="33111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Выбери игру</a:t>
            </a:r>
            <a:endParaRPr lang="ru-RU" sz="4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3672693" y="1784826"/>
            <a:ext cx="1008112" cy="50405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 rot="3323873">
            <a:off x="4067943" y="3181163"/>
            <a:ext cx="1008112" cy="50405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5400000">
            <a:off x="2895386" y="2677108"/>
            <a:ext cx="1008112" cy="504056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>
            <a:hlinkClick r:id="" action="ppaction://hlinkshowjump?jump=firstslide"/>
          </p:cNvPr>
          <p:cNvSpPr/>
          <p:nvPr/>
        </p:nvSpPr>
        <p:spPr>
          <a:xfrm>
            <a:off x="8028384" y="172780"/>
            <a:ext cx="914400" cy="914400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38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2+3=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sp>
        <p:nvSpPr>
          <p:cNvPr id="18" name="Стрелка вправо 17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35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25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5+4=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18" name="Стрелка вправо 17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61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4" grpId="0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1+8=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sp>
        <p:nvSpPr>
          <p:cNvPr id="18" name="Стрелка вправо 17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1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5" grpId="0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87824" y="138305"/>
            <a:ext cx="248016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7+2=</a:t>
            </a:r>
            <a:endParaRPr lang="ru-RU" sz="8800" b="1" cap="none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67988" y="138305"/>
            <a:ext cx="49814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 dirty="0" smtClean="0">
                <a:ln w="11430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8800" b="1" spc="50" dirty="0">
              <a:ln w="11430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930422"/>
            <a:ext cx="914402" cy="914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27" y="3064070"/>
            <a:ext cx="3672847" cy="3584455"/>
          </a:xfrm>
          <a:prstGeom prst="rect">
            <a:avLst/>
          </a:prstGeom>
        </p:spPr>
      </p:pic>
      <p:sp>
        <p:nvSpPr>
          <p:cNvPr id="18" name="Стрелка вправо 17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988840"/>
            <a:ext cx="914402" cy="9144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045" y="2238282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1534" y="5547109"/>
            <a:ext cx="914402" cy="91440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17" y="4399096"/>
            <a:ext cx="914402" cy="9144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516" y="713230"/>
            <a:ext cx="914402" cy="91440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139400"/>
            <a:ext cx="914402" cy="91440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119" y="3645024"/>
            <a:ext cx="914402" cy="91440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914402" cy="91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9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5" grpId="0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Мольберт с холстом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0709" y="5230368"/>
            <a:ext cx="2462582" cy="123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3012" y="1627632"/>
            <a:ext cx="3617976" cy="36027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69258" y="427303"/>
            <a:ext cx="48054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30310" y="2960763"/>
            <a:ext cx="2202852" cy="33363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87" t="21119" r="18623" b="10548"/>
          <a:stretch/>
        </p:blipFill>
        <p:spPr>
          <a:xfrm>
            <a:off x="683568" y="4272844"/>
            <a:ext cx="2325511" cy="25851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2426" y="5742381"/>
            <a:ext cx="1698057" cy="1115619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" name="Стрелка вправо 8">
            <a:hlinkClick r:id="rId11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 меню</a:t>
            </a:r>
            <a:endParaRPr lang="ru-RU" sz="1200" b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6295218" y="1802390"/>
            <a:ext cx="2694870" cy="1729676"/>
            <a:chOff x="5760351" y="871466"/>
            <a:chExt cx="2694870" cy="1729676"/>
          </a:xfrm>
        </p:grpSpPr>
        <p:sp>
          <p:nvSpPr>
            <p:cNvPr id="11" name="Овальная выноска 10"/>
            <p:cNvSpPr/>
            <p:nvPr/>
          </p:nvSpPr>
          <p:spPr>
            <a:xfrm>
              <a:off x="5760351" y="871466"/>
              <a:ext cx="2694870" cy="172967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2959" y="871466"/>
              <a:ext cx="216047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200" dirty="0" smtClean="0">
                  <a:solidFill>
                    <a:srgbClr val="0070C0"/>
                  </a:solidFill>
                  <a:effectLst/>
                </a:rPr>
                <a:t>Я же говорил -  удивится!</a:t>
              </a:r>
              <a:endParaRPr lang="ru-RU" sz="3200" dirty="0">
                <a:solidFill>
                  <a:srgbClr val="0070C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2717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597" y="3659200"/>
            <a:ext cx="3678699" cy="27853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4258" y="692696"/>
            <a:ext cx="52666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Устал Крош, прикорнул на цветочной полянке. Морковку, чтобы удобнее было, под голову подложил.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Спит Крош, а ему сон про морковку снится…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6415972" y="5613020"/>
            <a:ext cx="2376264" cy="86409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Условия игры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404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5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7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6306" y="815008"/>
            <a:ext cx="4982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Помоги Крошу морковку сосчитать.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трелка вниз 6">
            <a:hlinkClick r:id="rId4" action="ppaction://hlinksldjump"/>
          </p:cNvPr>
          <p:cNvSpPr/>
          <p:nvPr/>
        </p:nvSpPr>
        <p:spPr>
          <a:xfrm>
            <a:off x="7163488" y="4429139"/>
            <a:ext cx="1701748" cy="183663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игра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7597" y="3659200"/>
            <a:ext cx="3678699" cy="278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89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9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900"/>
                            </p:stCondLst>
                            <p:childTnLst>
                              <p:par>
                                <p:cTn id="15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4604" y="908720"/>
            <a:ext cx="7704856" cy="42484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334" y="1512485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56190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93257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37726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50249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380" y="156190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2681" y="3050575"/>
            <a:ext cx="725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Было у Кроша  7 морковок , две Ёжику подарил. </a:t>
            </a:r>
          </a:p>
          <a:p>
            <a:endParaRPr lang="ru-RU" sz="2400" b="1" dirty="0">
              <a:solidFill>
                <a:srgbClr val="002060"/>
              </a:solidFill>
              <a:effectLst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Сколько морковок осталось у Кроша?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480" y="5589240"/>
            <a:ext cx="914402" cy="914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584" y="5582379"/>
            <a:ext cx="914402" cy="9144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437" y="5599220"/>
            <a:ext cx="914402" cy="9144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5630" y="5599220"/>
            <a:ext cx="914402" cy="914402"/>
          </a:xfrm>
          <a:prstGeom prst="rect">
            <a:avLst/>
          </a:prstGeom>
        </p:spPr>
      </p:pic>
      <p:sp>
        <p:nvSpPr>
          <p:cNvPr id="17" name="Стрелка вправо 16">
            <a:hlinkClick r:id="rId10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539" y="3428999"/>
            <a:ext cx="3800000" cy="3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55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4604" y="908720"/>
            <a:ext cx="7704856" cy="42484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334" y="1512485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56190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93257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37726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50249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380" y="156190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92681" y="3050575"/>
            <a:ext cx="725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Было у Кроша  7 морковок , Из  2  он салат сделал.</a:t>
            </a:r>
          </a:p>
          <a:p>
            <a:endParaRPr lang="ru-RU" sz="2400" b="1" dirty="0">
              <a:solidFill>
                <a:srgbClr val="002060"/>
              </a:solidFill>
              <a:effectLst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Сколько морковок осталось у Кроша?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318" y="5589240"/>
            <a:ext cx="914402" cy="9144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596" y="5582238"/>
            <a:ext cx="914402" cy="914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998" y="5565850"/>
            <a:ext cx="914402" cy="9144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34" y="5560640"/>
            <a:ext cx="914402" cy="914402"/>
          </a:xfrm>
          <a:prstGeom prst="rect">
            <a:avLst/>
          </a:prstGeom>
        </p:spPr>
      </p:pic>
      <p:sp>
        <p:nvSpPr>
          <p:cNvPr id="16" name="Стрелка вправо 15">
            <a:hlinkClick r:id="rId10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9430" y="3650738"/>
            <a:ext cx="2995683" cy="314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95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21387" y="908720"/>
            <a:ext cx="7704856" cy="42484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99500" y="1215555"/>
            <a:ext cx="7259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Ёлки-иголки, чего больше – ёлок или морковок?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8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907" y="2525948"/>
            <a:ext cx="923565" cy="78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3600" y="2531851"/>
            <a:ext cx="923565" cy="78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00" y="2531851"/>
            <a:ext cx="923565" cy="78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036" y="2136868"/>
            <a:ext cx="1268760" cy="126876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2473" y="2164426"/>
            <a:ext cx="1268760" cy="126876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051470"/>
            <a:ext cx="1268760" cy="126876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081" y="5611538"/>
            <a:ext cx="793651" cy="88254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66283" y="4089397"/>
            <a:ext cx="7259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Выбери нужный знак.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35645" y="5611538"/>
            <a:ext cx="793651" cy="8825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069" y="5491429"/>
            <a:ext cx="1009675" cy="11227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643" y="3660447"/>
            <a:ext cx="2228572" cy="3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06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17 0.02453 C 0.03559 0.0199 0.04322 0.00995 0.05277 0.0037 C 0.06076 -0.00162 0.06493 -0.00047 0.07343 -0.00301 C 0.08611 -0.00695 0.09774 -0.01389 0.10972 -0.01922 C 0.13246 -0.0294 0.11493 -0.01968 0.13211 -0.02616 C 0.13732 -0.02801 0.14756 -0.03287 0.14756 -0.03264 C 0.16041 -0.04422 0.17656 -0.04607 0.19079 -0.05371 C 0.19843 -0.05787 0.20538 -0.06389 0.21319 -0.06736 C 0.21597 -0.07269 0.21892 -0.07824 0.2217 -0.08357 C 0.22291 -0.08588 0.22395 -0.0882 0.22517 -0.09051 C 0.22638 -0.09283 0.22864 -0.09722 0.22864 -0.09699 C 0.23194 -0.11042 0.23784 -0.12547 0.24427 -0.13635 C 0.24756 -0.14792 0.25052 -0.15648 0.25625 -0.16621 C 0.25902 -0.17732 0.26545 -0.19236 0.2717 -0.2007 C 0.27482 -0.21297 0.27118 -0.20324 0.27864 -0.21227 C 0.28211 -0.21644 0.29149 -0.23102 0.29756 -0.23519 C 0.31284 -0.24537 0.32968 -0.24885 0.34583 -0.25602 C 0.35538 -0.26019 0.36145 -0.26459 0.36996 -0.27199 C 0.37343 -0.275 0.38038 -0.28125 0.38038 -0.28102 C 0.38385 -0.29954 0.38628 -0.30394 0.38211 -0.32732 C 0.37916 -0.34422 0.37482 -0.32824 0.37343 -0.3456 C 0.37256 -0.35787 0.37343 -0.37014 0.37343 -0.38241 " pathEditMode="relative" rAng="0" ptsTypes="fffffffffffffffffffffA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56" y="-203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89498" y="476672"/>
            <a:ext cx="5626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Подарил Ёжик Крошу барабан на день рождения.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Играл Крош на своем новеньком барабане и придумал новую игру , звуки считать. 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>
            <a:off x="6415972" y="5613020"/>
            <a:ext cx="2376264" cy="86409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Условия игры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2217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7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1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4604" y="908720"/>
            <a:ext cx="7704856" cy="42484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99500" y="1215555"/>
            <a:ext cx="7259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Крош из трех морковок, варенье сварил. 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Сколько у него осталось морковок, если было 9?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6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03639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382" y="2064095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182663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403757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89336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054104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1428" y="211351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8544" y="3431659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proektdobro.ru/wp-content/uploads/2014/10/mork12-800x68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403758"/>
            <a:ext cx="1355304" cy="1153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318" y="5589240"/>
            <a:ext cx="914402" cy="91440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998" y="5565850"/>
            <a:ext cx="914402" cy="91440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34" y="5560640"/>
            <a:ext cx="914402" cy="91440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0083" y="5618125"/>
            <a:ext cx="914402" cy="9144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136" y="3754984"/>
            <a:ext cx="3028572" cy="30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73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1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54604" y="908720"/>
            <a:ext cx="7704856" cy="424847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77052" y="1196752"/>
            <a:ext cx="7259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Выменял Крош у Копатыча, морковку на тыквы, чего больше морковок или тыкв?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/>
              </a:rPr>
              <a:t>Поставь правильный знак.</a:t>
            </a:r>
          </a:p>
          <a:p>
            <a:endParaRPr lang="ru-RU" sz="2400" dirty="0">
              <a:solidFill>
                <a:schemeClr val="bg1"/>
              </a:solidFill>
              <a:effectLst>
                <a:glow rad="228600">
                  <a:srgbClr val="0070C0">
                    <a:alpha val="40000"/>
                  </a:srgbClr>
                </a:glo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5711291" y="2339532"/>
            <a:ext cx="2072601" cy="1118675"/>
            <a:chOff x="901134" y="2456104"/>
            <a:chExt cx="2363294" cy="1165840"/>
          </a:xfrm>
        </p:grpSpPr>
        <p:pic>
          <p:nvPicPr>
            <p:cNvPr id="4" name="Picture 2" descr="http://proektdobro.ru/wp-content/uploads/2014/10/mork12-800x68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134" y="2468241"/>
              <a:ext cx="1355304" cy="11537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://proektdobro.ru/wp-content/uploads/2014/10/mork12-800x68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9124" y="2456104"/>
              <a:ext cx="1355304" cy="11537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/>
        </p:nvGrpSpPr>
        <p:grpSpPr>
          <a:xfrm>
            <a:off x="966856" y="2583552"/>
            <a:ext cx="2376264" cy="913596"/>
            <a:chOff x="5508104" y="2515404"/>
            <a:chExt cx="2628908" cy="1106540"/>
          </a:xfrm>
        </p:grpSpPr>
        <p:pic>
          <p:nvPicPr>
            <p:cNvPr id="7170" name="Picture 2" descr="http://www.pd4pic.com/images/calabash-squash-cucurbit-gourd-pumpkin-vegetable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104" y="2515404"/>
              <a:ext cx="1239488" cy="105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www.pd4pic.com/images/calabash-squash-cucurbit-gourd-pumpkin-vegetable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7524" y="2562569"/>
              <a:ext cx="1239488" cy="105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5768" y="5560706"/>
            <a:ext cx="1009675" cy="112275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53941" y="5639363"/>
            <a:ext cx="793651" cy="88254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278" y="5639363"/>
            <a:ext cx="793651" cy="882540"/>
          </a:xfrm>
          <a:prstGeom prst="rect">
            <a:avLst/>
          </a:prstGeom>
        </p:spPr>
      </p:pic>
      <p:sp>
        <p:nvSpPr>
          <p:cNvPr id="18" name="Стрелка вправо 17">
            <a:hlinkClick r:id="rId8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 меню</a:t>
            </a:r>
            <a:endParaRPr lang="ru-RU" sz="1200" b="1" dirty="0"/>
          </a:p>
        </p:txBody>
      </p:sp>
      <p:pic>
        <p:nvPicPr>
          <p:cNvPr id="19" name="Picture 2" descr="http://www.pd4pic.com/images/calabash-squash-cucurbit-gourd-pumpkin-vegetabl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1630" y="2622493"/>
            <a:ext cx="1120370" cy="87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61844"/>
            <a:ext cx="2771429" cy="26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92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6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C -0.01059 -0.04097 0.00191 -0.10069 0.00868 -0.14468 C 0.00712 -0.17477 0.01146 -0.21296 -0.00347 -0.23889 C -0.00885 -0.26065 -0.01145 -0.28681 -0.02413 -0.30324 C -0.02708 -0.31852 -0.02847 -0.33403 -0.03107 -0.34931 C -0.03194 -0.35417 -0.03454 -0.36319 -0.03454 -0.36319 C -0.03507 -0.36782 -0.03559 -0.37222 -0.03611 -0.37685 C -0.0368 -0.3838 -0.03715 -0.39074 -0.03784 -0.39769 C -0.03819 -0.40162 -0.03958 -0.40903 -0.03958 -0.40903 " pathEditMode="relative" ptsTypes="ffffffffA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9257" y="188640"/>
            <a:ext cx="480548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МОЛОДЕЦ!</a:t>
            </a:r>
            <a:endParaRPr lang="ru-RU" sz="7200" b="1" cap="none" spc="50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292080" y="1388968"/>
            <a:ext cx="3509244" cy="1850459"/>
            <a:chOff x="5148064" y="331289"/>
            <a:chExt cx="3653166" cy="2042676"/>
          </a:xfrm>
        </p:grpSpPr>
        <p:sp>
          <p:nvSpPr>
            <p:cNvPr id="7" name="Овальная выноска 6"/>
            <p:cNvSpPr/>
            <p:nvPr/>
          </p:nvSpPr>
          <p:spPr>
            <a:xfrm>
              <a:off x="5148064" y="331289"/>
              <a:ext cx="3653166" cy="204267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84030" y="690119"/>
              <a:ext cx="3150489" cy="1325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002060"/>
                  </a:solidFill>
                </a:rPr>
                <a:t>Чего только не приснится, даже аппетит проснулся.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292080" y="1388969"/>
            <a:ext cx="3509244" cy="1850459"/>
            <a:chOff x="5148064" y="331289"/>
            <a:chExt cx="3653166" cy="2042676"/>
          </a:xfrm>
        </p:grpSpPr>
        <p:sp>
          <p:nvSpPr>
            <p:cNvPr id="10" name="Овальная выноска 9"/>
            <p:cNvSpPr/>
            <p:nvPr/>
          </p:nvSpPr>
          <p:spPr>
            <a:xfrm>
              <a:off x="5148064" y="331289"/>
              <a:ext cx="3653166" cy="204267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84030" y="690119"/>
              <a:ext cx="3150489" cy="10532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</a:rPr>
                <a:t>А ты , дружок – МОЛОДЕЦ!</a:t>
              </a:r>
              <a:endParaRPr lang="ru-RU" sz="28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359" y="2060848"/>
            <a:ext cx="4352381" cy="4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82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548681"/>
            <a:ext cx="8280920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Крош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3"/>
              </a:rPr>
              <a:t>http://img-fotki.yandex.ru/get/9808/16969765.1dc/0_8afb1_7bda7895_orig.png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4"/>
              </a:rPr>
              <a:t>http://www.mamusik.ru/upload/userimages/opbplsespysfruwqdyeqo.gif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5"/>
              </a:rPr>
              <a:t>http://img-fotki.yandex.ru/get/9812/16969765.1dc/0_8afb3_e4e4958b_orig.png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6"/>
              </a:rPr>
              <a:t>http://cs621429.vk.me/v621429637/16f15/d_spvpmnAxs.jpg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7"/>
              </a:rPr>
              <a:t>http://img-fotki.yandex.ru/get/9263/16969765.21e/0_8e7c1_39b31ff3_orig.png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8"/>
              </a:rPr>
              <a:t>http://cat.convdocs.org/pars_docs/refs/157/156862/156862_html_c21a647.png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9"/>
              </a:rPr>
              <a:t>http://forum.materinstvo.ru/uploads/journals/1235140465/j33067_1235319390.png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0"/>
              </a:rPr>
              <a:t>http://img4.wikia.nocookie.net/__cb20130427170555/smesharikiarhives/ru/images/0/03/%D0%9A%D1%80%D0%BE%D1%88.png</a:t>
            </a:r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</a:t>
            </a:r>
          </a:p>
          <a:p>
            <a:r>
              <a:rPr lang="ru-RU" sz="1600" dirty="0" err="1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Копатыч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1"/>
              </a:rPr>
              <a:t>http://kira-scrap.ru/KATALOG/MULTY_NASCHI/1/0_8af8d_7a75e7c_M.png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Ёжик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2"/>
              </a:rPr>
              <a:t>http://kira-scrap.ru/KATALOG/MULTY_NASCHI/1/0_8b0f0_4d4488fd_M.png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Ёжик раскраска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3"/>
              </a:rPr>
              <a:t>http://krokha.ru/sites/default/files/2ezzzz.jpg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морковка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4"/>
              </a:rPr>
              <a:t>http://terka.su/wp-content/uploads/2014/12/derevjannaja-terka-dlja-morkovi_1.png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Тыква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5"/>
              </a:rPr>
              <a:t>https://openclipart.org/image/2400px/svg_to_png/86665/PlainPumpkin.png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Нота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6"/>
              </a:rPr>
              <a:t>http://www.polyvore.com/cgi/img-thing?.out=</a:t>
            </a:r>
            <a:r>
              <a:rPr lang="en-US" sz="1600" dirty="0" err="1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6"/>
              </a:rPr>
              <a:t>jpg&amp;size</a:t>
            </a:r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6"/>
              </a:rPr>
              <a:t>=</a:t>
            </a:r>
            <a:r>
              <a:rPr lang="en-US" sz="1600" dirty="0" err="1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6"/>
              </a:rPr>
              <a:t>l&amp;tid</a:t>
            </a:r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6"/>
              </a:rPr>
              <a:t>=51332759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r>
              <a:rPr lang="ru-RU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Фон</a:t>
            </a:r>
          </a:p>
          <a:p>
            <a:r>
              <a:rPr lang="en-US" sz="1600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  <a:hlinkClick r:id="rId17"/>
              </a:rPr>
              <a:t>http://www.playing-field.ru/img/2015/052208/4018987</a:t>
            </a:r>
            <a:endParaRPr lang="ru-RU" sz="1600" dirty="0" smtClean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7218" y="260648"/>
            <a:ext cx="2144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+mj-lt"/>
              </a:rPr>
              <a:t>Интернет ресурсы:</a:t>
            </a:r>
            <a:endParaRPr lang="ru-RU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+mj-lt"/>
              <a:hlinkClick r:id="rId18"/>
            </a:endParaRPr>
          </a:p>
        </p:txBody>
      </p:sp>
      <p:sp>
        <p:nvSpPr>
          <p:cNvPr id="2" name="Умножение 1">
            <a:hlinkClick r:id="" action="ppaction://hlinkshowjump?jump=firstslide"/>
          </p:cNvPr>
          <p:cNvSpPr/>
          <p:nvPr/>
        </p:nvSpPr>
        <p:spPr>
          <a:xfrm>
            <a:off x="8028384" y="172780"/>
            <a:ext cx="914400" cy="914400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3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26503" y="-103584"/>
            <a:ext cx="9144000" cy="6961584"/>
            <a:chOff x="0" y="-99392"/>
            <a:chExt cx="9144000" cy="6961584"/>
          </a:xfrm>
        </p:grpSpPr>
        <p:pic>
          <p:nvPicPr>
            <p:cNvPr id="3" name="Picture 4" descr="http://uchebilka.ru/pars_docs/refs/32/31101/31101_html_5d6f087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92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4" descr="http://uchebilka.ru/pars_docs/refs/32/31101/31101_html_5d6f0872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755297" y="-99392"/>
              <a:ext cx="2362200" cy="9144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464416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0" name="Группа 9"/>
          <p:cNvGrpSpPr/>
          <p:nvPr/>
        </p:nvGrpSpPr>
        <p:grpSpPr>
          <a:xfrm>
            <a:off x="5148064" y="331289"/>
            <a:ext cx="3653166" cy="2042676"/>
            <a:chOff x="5148064" y="331289"/>
            <a:chExt cx="3653166" cy="2042676"/>
          </a:xfrm>
        </p:grpSpPr>
        <p:sp>
          <p:nvSpPr>
            <p:cNvPr id="8" name="Овальная выноска 7"/>
            <p:cNvSpPr/>
            <p:nvPr/>
          </p:nvSpPr>
          <p:spPr>
            <a:xfrm>
              <a:off x="5148064" y="331289"/>
              <a:ext cx="3653166" cy="2042676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53957" y="752462"/>
              <a:ext cx="315048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>
                  <a:solidFill>
                    <a:srgbClr val="002060"/>
                  </a:solidFill>
                </a:rPr>
                <a:t>Сосчитай, сколько раз </a:t>
              </a:r>
              <a:r>
                <a:rPr lang="ru-RU" sz="2400" dirty="0" smtClean="0">
                  <a:solidFill>
                    <a:srgbClr val="002060"/>
                  </a:solidFill>
                </a:rPr>
                <a:t>я </a:t>
              </a:r>
              <a:r>
                <a:rPr lang="ru-RU" sz="2400" dirty="0">
                  <a:solidFill>
                    <a:srgbClr val="002060"/>
                  </a:solidFill>
                </a:rPr>
                <a:t>ударю в барабан. </a:t>
              </a:r>
            </a:p>
            <a:p>
              <a:r>
                <a:rPr lang="ru-RU" sz="2400" dirty="0">
                  <a:solidFill>
                    <a:srgbClr val="002060"/>
                  </a:solidFill>
                </a:rPr>
                <a:t>Нажми верный ответ.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141984" y="572487"/>
            <a:ext cx="40060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Играй с </a:t>
            </a:r>
            <a:r>
              <a:rPr lang="ru-RU" sz="2400" b="1" dirty="0" err="1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Крошем</a:t>
            </a:r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в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«Звуковую считалку».</a:t>
            </a: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Нажимай на нотки и слушай внимательно.</a:t>
            </a:r>
            <a:endParaRPr lang="ru-RU" sz="24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Стрелка вниз 11">
            <a:hlinkClick r:id="rId6" action="ppaction://hlinksldjump"/>
          </p:cNvPr>
          <p:cNvSpPr/>
          <p:nvPr/>
        </p:nvSpPr>
        <p:spPr>
          <a:xfrm>
            <a:off x="7163488" y="4429139"/>
            <a:ext cx="1701748" cy="183663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игра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918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587 -0.2 C 0.48993 -0.2162 0.45139 -0.2169 0.41389 -0.2206 C 0.34774 -0.21921 0.28177 -0.21829 0.21563 -0.2162 C 0.19584 -0.21551 0.175 -0.20139 0.15521 -0.19769 C 0.14618 -0.18958 0.13681 -0.19005 0.12587 -0.18843 C 0.1033 -0.17732 0.0809 -0.17107 0.05695 -0.16783 C 0.0408 -0.1625 0.02483 -0.15857 0.00868 -0.15394 C -0.00104 -0.15116 0.00521 -0.15023 -0.00851 -0.14259 C -0.01875 -0.13681 -0.03212 -0.13495 -0.04305 -0.13333 C -0.05052 -0.13079 -0.05816 -0.12963 -0.06545 -0.12639 C -0.08298 -0.11852 -0.09114 -0.09306 -0.09653 -0.0713 C -0.09531 -0.04699 -0.10052 -0.03472 -0.08437 -0.02755 C -0.07535 -0.01829 -0.05243 -0.00093 -0.04132 -1.48148E-6 C -0.0276 0.00116 -0.01371 -1.48148E-6 1.38889E-6 -1.48148E-6 " pathEditMode="relative" ptsTypes="f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2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2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200"/>
                            </p:stCondLst>
                            <p:childTnLst>
                              <p:par>
                                <p:cTn id="3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52" y="473221"/>
            <a:ext cx="914402" cy="9144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115" y="473221"/>
            <a:ext cx="914402" cy="9144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73221"/>
            <a:ext cx="914402" cy="914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377"/>
            <a:ext cx="914402" cy="914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934" y="473221"/>
            <a:ext cx="914402" cy="914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3221"/>
            <a:ext cx="914402" cy="9144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390" y="473221"/>
            <a:ext cx="914402" cy="914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2" name="Стрелка вправо 11">
            <a:hlinkClick r:id="rId13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026" name="Picture 2" descr="http://www.clker.com/cliparts/Q/I/c/b/u/b/blue-music-note-hi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518" y="1916832"/>
            <a:ext cx="1831715" cy="23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79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8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7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Стрелка вправо 2">
            <a:hlinkClick r:id="rId6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255729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0476"/>
            <a:ext cx="3618263" cy="3917436"/>
          </a:xfrm>
          <a:prstGeom prst="rect">
            <a:avLst/>
          </a:prstGeom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390" y="473221"/>
            <a:ext cx="914402" cy="914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73221"/>
            <a:ext cx="914402" cy="9144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377"/>
            <a:ext cx="914402" cy="914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52" y="473221"/>
            <a:ext cx="914402" cy="914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115" y="473221"/>
            <a:ext cx="914402" cy="9144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3221"/>
            <a:ext cx="914402" cy="914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934" y="473221"/>
            <a:ext cx="914402" cy="914402"/>
          </a:xfrm>
          <a:prstGeom prst="rect">
            <a:avLst/>
          </a:prstGeom>
        </p:spPr>
      </p:pic>
      <p:pic>
        <p:nvPicPr>
          <p:cNvPr id="16" name="Picture 2" descr="http://www.clker.com/cliparts/Q/I/c/b/u/b/blue-music-note-hi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518" y="1916832"/>
            <a:ext cx="1831715" cy="23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54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8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7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44075"/>
            <a:ext cx="3618263" cy="3917436"/>
          </a:xfrm>
          <a:prstGeom prst="rect">
            <a:avLst/>
          </a:prstGeom>
          <a:effectLst/>
        </p:spPr>
      </p:pic>
      <p:sp>
        <p:nvSpPr>
          <p:cNvPr id="3" name="Стрелка вправо 2">
            <a:hlinkClick r:id="rId6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255729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0476"/>
            <a:ext cx="3618263" cy="3917436"/>
          </a:xfrm>
          <a:prstGeom prst="rect">
            <a:avLst/>
          </a:prstGeom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934" y="473221"/>
            <a:ext cx="914402" cy="914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3221"/>
            <a:ext cx="914402" cy="914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115" y="473221"/>
            <a:ext cx="914402" cy="9144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390" y="473221"/>
            <a:ext cx="914402" cy="9144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52" y="473221"/>
            <a:ext cx="914402" cy="9144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377"/>
            <a:ext cx="914402" cy="9144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73221"/>
            <a:ext cx="914402" cy="914402"/>
          </a:xfrm>
          <a:prstGeom prst="rect">
            <a:avLst/>
          </a:prstGeom>
        </p:spPr>
      </p:pic>
      <p:pic>
        <p:nvPicPr>
          <p:cNvPr id="20" name="Picture 2" descr="http://www.clker.com/cliparts/Q/I/c/b/u/b/blue-music-note-hi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518" y="1916832"/>
            <a:ext cx="1831715" cy="23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895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9" y="2557295"/>
            <a:ext cx="3618263" cy="3917436"/>
          </a:xfrm>
          <a:prstGeom prst="rect">
            <a:avLst/>
          </a:prstGeom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0476"/>
            <a:ext cx="3618263" cy="3917436"/>
          </a:xfrm>
          <a:prstGeom prst="rect">
            <a:avLst/>
          </a:prstGeom>
          <a:effec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8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7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3" y="2559680"/>
            <a:ext cx="3618263" cy="3917436"/>
          </a:xfrm>
          <a:prstGeom prst="rect">
            <a:avLst/>
          </a:prstGeom>
          <a:effectLst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2" y="2557295"/>
            <a:ext cx="3618263" cy="3917436"/>
          </a:xfrm>
          <a:prstGeom prst="rect">
            <a:avLst/>
          </a:prstGeom>
          <a:effectLst/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3" y="2550476"/>
            <a:ext cx="3618263" cy="3917436"/>
          </a:xfrm>
          <a:prstGeom prst="rect">
            <a:avLst/>
          </a:prstGeom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44075"/>
            <a:ext cx="3618263" cy="3917436"/>
          </a:xfrm>
          <a:prstGeom prst="rect">
            <a:avLst/>
          </a:prstGeom>
          <a:effectLst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1" y="254407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3" name="Стрелка вправо 2">
            <a:hlinkClick r:id="rId6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3221"/>
            <a:ext cx="914402" cy="9144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934" y="473221"/>
            <a:ext cx="914402" cy="9144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115" y="473221"/>
            <a:ext cx="914402" cy="9144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390" y="473221"/>
            <a:ext cx="914402" cy="9144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52" y="473221"/>
            <a:ext cx="914402" cy="9144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377"/>
            <a:ext cx="914402" cy="91440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73221"/>
            <a:ext cx="914402" cy="914402"/>
          </a:xfrm>
          <a:prstGeom prst="rect">
            <a:avLst/>
          </a:prstGeom>
        </p:spPr>
      </p:pic>
      <p:pic>
        <p:nvPicPr>
          <p:cNvPr id="23" name="Picture 2" descr="http://www.clker.com/cliparts/Q/I/c/b/u/b/blue-music-note-hi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518" y="1916832"/>
            <a:ext cx="1831715" cy="23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037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559680"/>
            <a:ext cx="3618263" cy="3917436"/>
          </a:xfrm>
          <a:prstGeom prst="rect">
            <a:avLst/>
          </a:prstGeom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7" y="254407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16" y="2544075"/>
            <a:ext cx="3618263" cy="3917436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473221"/>
            <a:ext cx="914402" cy="914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152" y="473221"/>
            <a:ext cx="914402" cy="914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390" y="473221"/>
            <a:ext cx="914402" cy="9144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115" y="473221"/>
            <a:ext cx="914402" cy="9144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73221"/>
            <a:ext cx="914402" cy="914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934" y="473221"/>
            <a:ext cx="914402" cy="9144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377"/>
            <a:ext cx="914402" cy="914402"/>
          </a:xfrm>
          <a:prstGeom prst="rect">
            <a:avLst/>
          </a:prstGeom>
        </p:spPr>
      </p:pic>
      <p:sp>
        <p:nvSpPr>
          <p:cNvPr id="15" name="Стрелка вправо 14">
            <a:hlinkClick r:id="rId13" action="ppaction://hlinksldjump"/>
          </p:cNvPr>
          <p:cNvSpPr/>
          <p:nvPr/>
        </p:nvSpPr>
        <p:spPr>
          <a:xfrm>
            <a:off x="7931233" y="6158785"/>
            <a:ext cx="1090462" cy="60545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вперед</a:t>
            </a:r>
            <a:endParaRPr lang="ru-RU" sz="1200" b="1" dirty="0"/>
          </a:p>
        </p:txBody>
      </p:sp>
      <p:pic>
        <p:nvPicPr>
          <p:cNvPr id="16" name="Picture 2" descr="http://www.clker.com/cliparts/Q/I/c/b/u/b/blue-music-note-hi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518" y="1916832"/>
            <a:ext cx="1831715" cy="23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30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Восходящее глиссандо на арфе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405</Words>
  <Application>Microsoft Office PowerPoint</Application>
  <PresentationFormat>Экран (4:3)</PresentationFormat>
  <Paragraphs>134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239</cp:revision>
  <dcterms:created xsi:type="dcterms:W3CDTF">2015-11-03T12:40:53Z</dcterms:created>
  <dcterms:modified xsi:type="dcterms:W3CDTF">2015-11-10T11:23:01Z</dcterms:modified>
</cp:coreProperties>
</file>